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9" r:id="rId5"/>
    <p:sldId id="274" r:id="rId6"/>
    <p:sldId id="270" r:id="rId7"/>
    <p:sldId id="275" r:id="rId8"/>
    <p:sldId id="276" r:id="rId9"/>
    <p:sldId id="277" r:id="rId10"/>
    <p:sldId id="279" r:id="rId11"/>
    <p:sldId id="280" r:id="rId12"/>
    <p:sldId id="278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71" r:id="rId21"/>
    <p:sldId id="272" r:id="rId22"/>
    <p:sldId id="273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9144000" cy="5143500"/>
  <p:notesSz cx="6858000" cy="9144000"/>
  <p:embeddedFontLst>
    <p:embeddedFont>
      <p:font typeface="DejaVu Sans" charset="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80604020202020204" charset="0"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04105c32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04105c32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Bienvenido a un video más del curso de introducción de ciencia de datos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 esta ocasión vamos a hablar de la material prima de nuestros proyectos, la información. O en su forma más elemental, los datos.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4c260787a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4c260787a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4c260787a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4c260787a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4c260787a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4c260787a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c260787a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4c260787a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4c260787a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4c260787a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W. Tukey fue un científico de datos al que se le atribuye el término “Exploratory Data Analysis” y la creación de la gráfica de caja o bigotes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4c260787a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4c260787a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4c260787a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4c260787a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80604020202020204" charset="0"/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4c260787a_0_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4c260787a_0_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0483db001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0483db00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Slide Image Placeholder 19456"/>
          <p:cNvSpPr>
            <a:spLocks noGrp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14339" name="Text Placeholder 19457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/>
          <a:p>
            <a:pPr lvl="0"/>
          </a:p>
        </p:txBody>
      </p:sp>
      <p:sp>
        <p:nvSpPr>
          <p:cNvPr id="14340" name="Slide Number Placeholder 1"/>
          <p:cNvSpPr/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b"/>
          <a:p>
            <a:pPr lvl="0" algn="r" defTabSz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mes New Roman" pitchFamily="16" charset="0"/>
                <a:ea typeface="DejaVu Sans" charset="0"/>
              </a:rPr>
            </a:fld>
            <a:endParaRPr lang="en-US" altLang="x-none" sz="1400" dirty="0" err="1">
              <a:latin typeface="Times New Roman" pitchFamily="16" charset="0"/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Slide Image Placeholder 16384"/>
          <p:cNvSpPr>
            <a:spLocks noGrp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9219" name="Text Placeholder 16385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/>
          <a:p>
            <a:pPr lvl="0"/>
          </a:p>
        </p:txBody>
      </p:sp>
      <p:sp>
        <p:nvSpPr>
          <p:cNvPr id="9220" name="Slide Number Placeholder 1"/>
          <p:cNvSpPr/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b"/>
          <a:p>
            <a:pPr lvl="0" algn="r" defTabSz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mes New Roman" pitchFamily="16" charset="0"/>
                <a:ea typeface="DejaVu Sans" charset="0"/>
              </a:rPr>
            </a:fld>
            <a:endParaRPr lang="en-US" altLang="x-none" sz="1400" dirty="0" err="1">
              <a:latin typeface="Times New Roman" pitchFamily="16" charset="0"/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Slide Image Placeholder 24576"/>
          <p:cNvSpPr>
            <a:spLocks noGrp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16387" name="Text Placeholder 24577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/>
          <a:p>
            <a:pPr lvl="0"/>
          </a:p>
        </p:txBody>
      </p:sp>
      <p:sp>
        <p:nvSpPr>
          <p:cNvPr id="16388" name="Slide Number Placeholder 1"/>
          <p:cNvSpPr/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b"/>
          <a:p>
            <a:pPr lvl="0" algn="r" defTabSz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mes New Roman" pitchFamily="16" charset="0"/>
                <a:ea typeface="DejaVu Sans" charset="0"/>
              </a:rPr>
            </a:fld>
            <a:endParaRPr lang="en-US" altLang="x-none" sz="1400" dirty="0" err="1">
              <a:latin typeface="Times New Roman" pitchFamily="16" charset="0"/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Slide Image Placeholder 17408"/>
          <p:cNvSpPr>
            <a:spLocks noGrp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12291" name="Text Placeholder 17409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/>
          <a:p>
            <a:pPr lvl="0"/>
          </a:p>
        </p:txBody>
      </p:sp>
      <p:sp>
        <p:nvSpPr>
          <p:cNvPr id="12292" name="Slide Number Placeholder 1"/>
          <p:cNvSpPr/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b"/>
          <a:p>
            <a:pPr lvl="0" algn="r" defTabSz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mes New Roman" pitchFamily="16" charset="0"/>
                <a:ea typeface="DejaVu Sans" charset="0"/>
              </a:rPr>
            </a:fld>
            <a:endParaRPr lang="en-US" altLang="x-none" sz="1400" dirty="0" err="1">
              <a:latin typeface="Times New Roman" pitchFamily="16" charset="0"/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Slide Image Placeholder 15360"/>
          <p:cNvSpPr>
            <a:spLocks noGrp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s-MX" altLang="en-US"/>
          </a:p>
        </p:txBody>
      </p:sp>
      <p:sp>
        <p:nvSpPr>
          <p:cNvPr id="7171" name="Text Placeholder 15361"/>
          <p:cNvSpPr>
            <a:spLocks noGrp="1"/>
          </p:cNvSpPr>
          <p:nvPr>
            <p:ph type="body"/>
          </p:nvPr>
        </p:nvSpPr>
        <p:spPr>
          <a:xfrm>
            <a:off x="777875" y="4776788"/>
            <a:ext cx="6218238" cy="4525962"/>
          </a:xfrm>
        </p:spPr>
        <p:txBody>
          <a:bodyPr wrap="none" lIns="0" tIns="0" rIns="0" bIns="0" anchor="ctr"/>
          <a:p>
            <a:pPr lvl="0"/>
          </a:p>
        </p:txBody>
      </p:sp>
      <p:sp>
        <p:nvSpPr>
          <p:cNvPr id="7172" name="Slide Number Placeholder 1"/>
          <p:cNvSpPr/>
          <p:nvPr>
            <p:ph type="sldNum" sz="quarter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b"/>
          <a:p>
            <a:pPr lvl="0" algn="r" defTabSz="0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9A0DB2DC-4C9A-4742-B13C-FB6460FD3503}" type="slidenum">
              <a:rPr lang="en-US" altLang="x-none" sz="1400" dirty="0" err="1">
                <a:latin typeface="Times New Roman" pitchFamily="16" charset="0"/>
                <a:ea typeface="DejaVu Sans" charset="0"/>
              </a:rPr>
            </a:fld>
            <a:endParaRPr lang="en-US" altLang="x-none" sz="1400" dirty="0" err="1">
              <a:latin typeface="Times New Roman" pitchFamily="16" charset="0"/>
              <a:ea typeface="DejaVu San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4c260787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4c260787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4c260787a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4c260787a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c260787a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4c260787a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 1">
  <p:cSld name="ONE_COLUMN_TEXT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type="body" idx="1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sin logo">
  <p:cSld name="TITLE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1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 1">
  <p:cSld name="TITLE_AND_TWO_COLUMNS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86" name="Google Shape;86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1">
  <p:cSld name="TITLE_AND_TWO_COLUMNS_1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2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1" name="Google Shape;91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1">
  <p:cSld name="TITLE_ONL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base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base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base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base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456480" y="4685532"/>
            <a:ext cx="2128320" cy="353197"/>
          </a:xfrm>
        </p:spPr>
        <p:txBody>
          <a:bodyPr/>
          <a:p>
            <a:pPr lvl="0" defTabSz="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</a:tabLst>
            </a:pPr>
            <a:endParaRPr lang="en-US" altLang="x-none" strike="noStrike" noProof="1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7"/>
          </a:xfrm>
        </p:spPr>
        <p:txBody>
          <a:bodyPr/>
          <a:p>
            <a:pPr lvl="0" defTabSz="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US" altLang="x-none" strike="noStrike" noProof="1" dirty="0" err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7"/>
          </a:xfrm>
        </p:spPr>
        <p:txBody>
          <a:bodyPr/>
          <a:p>
            <a:pPr lvl="0" defTabSz="0" eaLnBrk="1" fontAlgn="base">
              <a:lnSpc>
                <a:spcPct val="93000"/>
              </a:lnSpc>
              <a:buNone/>
              <a:tabLst>
                <a:tab pos="723900" algn="l"/>
                <a:tab pos="1447800" algn="l"/>
                <a:tab pos="2171700" algn="l"/>
              </a:tabLst>
            </a:pPr>
            <a:fld id="{9A0DB2DC-4C9A-4742-B13C-FB6460FD3503}" type="slidenum">
              <a:rPr lang="en-US" altLang="x-none" strike="noStrike" noProof="1" dirty="0" err="1">
                <a:latin typeface="Times New Roman" pitchFamily="16" charset="0"/>
                <a:ea typeface="DejaVu Sans" charset="0"/>
                <a:cs typeface="+mn-ea"/>
              </a:rPr>
            </a:fld>
            <a:endParaRPr lang="en-US" altLang="x-none" strike="noStrike" noProof="1" dirty="0" err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  <a:endParaRPr lang="es-ES" smtClean="0"/>
          </a:p>
          <a:p>
            <a:pPr lvl="1"/>
            <a:r>
              <a:rPr lang="es-ES" smtClean="0"/>
              <a:t>Segundo nivel</a:t>
            </a:r>
            <a:endParaRPr lang="es-ES" smtClean="0"/>
          </a:p>
          <a:p>
            <a:pPr lvl="2"/>
            <a:r>
              <a:rPr lang="es-ES" smtClean="0"/>
              <a:t>Tercer nivel</a:t>
            </a:r>
            <a:endParaRPr lang="es-ES" smtClean="0"/>
          </a:p>
          <a:p>
            <a:pPr lvl="3"/>
            <a:r>
              <a:rPr lang="es-ES" smtClean="0"/>
              <a:t>Cuarto nivel</a:t>
            </a:r>
            <a:endParaRPr lang="es-ES" smtClean="0"/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54D9DB31-3C63-45F8-9648-A65DFD5796E0}" type="datetimeFigureOut">
              <a:rPr lang="es-MX" smtClean="0"/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A1B59486-225C-4B49-9021-670DD784D89E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type="subTitle" idx="1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body" idx="2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Actividades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subTitle" idx="1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">
  <p:cSld name="TITLE_AND_BODY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">
  <p:cSld name="TITLE_AND_BODY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 1">
  <p:cSld name="TITLE_AND_BODY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">
  <p:cSld name="TITLE_AND_BOD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 1">
  <p:cSld name="TITLE_AND_BODY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80604020202020204" charset="0"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9.png"/><Relationship Id="rId1" Type="http://schemas.openxmlformats.org/officeDocument/2006/relationships/hyperlink" Target="http://es.wikipedia.org/wiki/Inteligencia_artificia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hyperlink" Target="https://es.wikipedia.org/wiki/John_W._Tuke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/>
        </p:nvSpPr>
        <p:spPr>
          <a:xfrm>
            <a:off x="753600" y="1780850"/>
            <a:ext cx="76368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GB" sz="32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Science</a:t>
            </a:r>
            <a:endParaRPr sz="32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¿Cómo formular buenas preguntas?</a:t>
            </a:r>
            <a:endParaRPr sz="2400" i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Problema 1: foco y filamento roto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92162" name="Picture 2" descr="http://cienel.net/images/tutorial-images/29/0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85918" y="1660916"/>
            <a:ext cx="1900238" cy="2528888"/>
          </a:xfrm>
          <a:prstGeom prst="rect">
            <a:avLst/>
          </a:prstGeom>
          <a:noFill/>
        </p:spPr>
      </p:pic>
      <p:pic>
        <p:nvPicPr>
          <p:cNvPr id="92164" name="Picture 4" descr="http://img.wikinut.com/img/2x7n_s1c34wxem0b/jpeg/0/Laser-beam-focused-into-diamond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768073"/>
            <a:ext cx="3328988" cy="2393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3074" name="Picture 2" descr="http://img.scoop.it/gFxlqO248vrkrQgSvi_bjjl72eJkfbmt4t8yenImKBVaiQDB_Rd1H6kmuBWtceBJ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0" y="857238"/>
            <a:ext cx="6859919" cy="3850300"/>
          </a:xfrm>
          <a:prstGeom prst="rect">
            <a:avLst/>
          </a:prstGeom>
          <a:noFill/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1518026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b="1" i="1" dirty="0" err="1" smtClean="0"/>
              <a:t>Creatividad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1026" name="Picture 2" descr="C:\all-win-files\Images\5569861_460s.jpg"/>
          <p:cNvPicPr>
            <a:picLocks noChangeAspect="1" noChangeArrowheads="1"/>
          </p:cNvPicPr>
          <p:nvPr/>
        </p:nvPicPr>
        <p:blipFill>
          <a:blip r:embed="rId1"/>
          <a:srcRect b="4901"/>
          <a:stretch>
            <a:fillRect/>
          </a:stretch>
        </p:blipFill>
        <p:spPr bwMode="auto">
          <a:xfrm>
            <a:off x="2911067" y="803660"/>
            <a:ext cx="3286125" cy="4191671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143000" y="160718"/>
            <a:ext cx="685800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100" dirty="0" smtClean="0"/>
              <a:t>La creatividad ocurre en cualquier lugar y a cualquier edad</a:t>
            </a:r>
            <a:endParaRPr lang="es-MX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MX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6961" y="1225391"/>
            <a:ext cx="4429125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18026" y="354918"/>
            <a:ext cx="5715000" cy="4788582"/>
          </a:xfrm>
        </p:spPr>
        <p:txBody>
          <a:bodyPr>
            <a:normAutofit lnSpcReduction="20000"/>
          </a:bodyPr>
          <a:lstStyle/>
          <a:p>
            <a:pPr marL="114300" indent="0" algn="just">
              <a:buNone/>
            </a:pPr>
            <a:r>
              <a:rPr lang="en-US" sz="2100" i="1" dirty="0" smtClean="0"/>
              <a:t>“Si </a:t>
            </a:r>
            <a:r>
              <a:rPr lang="en-US" sz="2100" i="1" dirty="0" err="1" smtClean="0"/>
              <a:t>entiendes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algo</a:t>
            </a:r>
            <a:r>
              <a:rPr lang="en-US" sz="2100" i="1" dirty="0" smtClean="0"/>
              <a:t> de solo </a:t>
            </a:r>
            <a:r>
              <a:rPr lang="en-US" sz="2100" i="1" dirty="0" err="1" smtClean="0"/>
              <a:t>una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manera</a:t>
            </a:r>
            <a:r>
              <a:rPr lang="en-US" sz="2100" i="1" dirty="0" smtClean="0"/>
              <a:t>, </a:t>
            </a:r>
            <a:r>
              <a:rPr lang="en-US" sz="2100" i="1" dirty="0" err="1" smtClean="0"/>
              <a:t>entonces</a:t>
            </a:r>
            <a:r>
              <a:rPr lang="en-US" sz="2100" i="1" dirty="0" smtClean="0"/>
              <a:t> no lo </a:t>
            </a:r>
            <a:r>
              <a:rPr lang="en-US" sz="2100" i="1" dirty="0" err="1" smtClean="0"/>
              <a:t>entiendes</a:t>
            </a:r>
            <a:r>
              <a:rPr lang="en-US" sz="2100" i="1" dirty="0" smtClean="0"/>
              <a:t> del </a:t>
            </a:r>
            <a:r>
              <a:rPr lang="en-US" sz="2100" i="1" dirty="0" err="1" smtClean="0"/>
              <a:t>todo</a:t>
            </a:r>
            <a:r>
              <a:rPr lang="en-US" sz="2100" i="1" dirty="0" smtClean="0"/>
              <a:t>. El </a:t>
            </a:r>
            <a:r>
              <a:rPr lang="en-US" sz="2100" i="1" dirty="0" err="1" smtClean="0"/>
              <a:t>secreto</a:t>
            </a:r>
            <a:r>
              <a:rPr lang="en-US" sz="2100" i="1" dirty="0" smtClean="0"/>
              <a:t> del </a:t>
            </a:r>
            <a:r>
              <a:rPr lang="en-US" sz="2100" i="1" dirty="0" err="1" smtClean="0"/>
              <a:t>significado</a:t>
            </a:r>
            <a:r>
              <a:rPr lang="en-US" sz="2100" i="1" dirty="0" smtClean="0"/>
              <a:t> de </a:t>
            </a:r>
            <a:r>
              <a:rPr lang="en-US" sz="2100" i="1" dirty="0" err="1" smtClean="0"/>
              <a:t>una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cosa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radica</a:t>
            </a:r>
            <a:r>
              <a:rPr lang="en-US" sz="2100" i="1" dirty="0" smtClean="0"/>
              <a:t> en </a:t>
            </a:r>
            <a:r>
              <a:rPr lang="en-US" sz="2100" i="1" dirty="0" err="1" smtClean="0"/>
              <a:t>qué</a:t>
            </a:r>
            <a:r>
              <a:rPr lang="en-US" sz="2100" i="1" dirty="0" smtClean="0"/>
              <a:t> tan </a:t>
            </a:r>
            <a:r>
              <a:rPr lang="en-US" sz="2100" i="1" dirty="0" err="1" smtClean="0"/>
              <a:t>bien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está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conectado</a:t>
            </a:r>
            <a:r>
              <a:rPr lang="en-US" sz="2100" i="1" dirty="0" smtClean="0"/>
              <a:t> con lo </a:t>
            </a:r>
            <a:r>
              <a:rPr lang="en-US" sz="2100" i="1" dirty="0" err="1" smtClean="0"/>
              <a:t>demás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que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nosotros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conocemos</a:t>
            </a:r>
            <a:r>
              <a:rPr lang="en-US" sz="2100" i="1" dirty="0" smtClean="0"/>
              <a:t>. </a:t>
            </a:r>
            <a:r>
              <a:rPr lang="en-US" sz="2100" i="1" dirty="0" err="1" smtClean="0"/>
              <a:t>Representaciones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bien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conectadas</a:t>
            </a:r>
            <a:r>
              <a:rPr lang="en-US" sz="2100" i="1" dirty="0" smtClean="0"/>
              <a:t> de </a:t>
            </a:r>
            <a:r>
              <a:rPr lang="en-US" sz="2100" i="1" dirty="0" err="1" smtClean="0"/>
              <a:t>las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cosas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llevan</a:t>
            </a:r>
            <a:r>
              <a:rPr lang="en-US" sz="2100" i="1" dirty="0" smtClean="0"/>
              <a:t> al </a:t>
            </a:r>
            <a:r>
              <a:rPr lang="en-US" sz="2100" i="1" dirty="0" err="1" smtClean="0"/>
              <a:t>surgimiento</a:t>
            </a:r>
            <a:r>
              <a:rPr lang="en-US" sz="2100" i="1" dirty="0" smtClean="0"/>
              <a:t> de ideas en </a:t>
            </a:r>
            <a:r>
              <a:rPr lang="en-US" sz="2100" i="1" dirty="0" err="1" smtClean="0"/>
              <a:t>tu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mente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para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entenderlas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desde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muchas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perspectivas</a:t>
            </a:r>
            <a:r>
              <a:rPr lang="en-US" sz="2100" i="1" dirty="0" smtClean="0"/>
              <a:t> ¡</a:t>
            </a:r>
            <a:r>
              <a:rPr lang="en-US" sz="2100" i="1" dirty="0" err="1" smtClean="0"/>
              <a:t>hasta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que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una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funcione</a:t>
            </a:r>
            <a:r>
              <a:rPr lang="en-US" sz="2100" i="1" dirty="0" smtClean="0"/>
              <a:t>! </a:t>
            </a:r>
            <a:r>
              <a:rPr lang="en-US" sz="2100" i="1" dirty="0" err="1" smtClean="0"/>
              <a:t>Eso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significa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pensar</a:t>
            </a:r>
            <a:r>
              <a:rPr lang="en-US" sz="2100" i="1" dirty="0" smtClean="0"/>
              <a:t> </a:t>
            </a:r>
            <a:r>
              <a:rPr lang="en-US" sz="2100" i="1" dirty="0" err="1" smtClean="0"/>
              <a:t>para</a:t>
            </a:r>
            <a:r>
              <a:rPr lang="en-US" sz="2100" i="1" dirty="0" smtClean="0"/>
              <a:t> mi”</a:t>
            </a:r>
            <a:endParaRPr lang="en-US" sz="2100" i="1" dirty="0" smtClean="0"/>
          </a:p>
          <a:p>
            <a:pPr algn="just"/>
            <a:endParaRPr lang="en-US" sz="2100" i="1" dirty="0"/>
          </a:p>
          <a:p>
            <a:pPr marL="114300" indent="0" algn="just">
              <a:buNone/>
            </a:pPr>
            <a:r>
              <a:rPr lang="en-US" sz="2100" b="1" dirty="0" smtClean="0"/>
              <a:t>Marvin </a:t>
            </a:r>
            <a:r>
              <a:rPr lang="en-US" sz="2100" b="1" dirty="0" err="1" smtClean="0"/>
              <a:t>Minsky</a:t>
            </a:r>
            <a:endParaRPr lang="en-US" b="1" dirty="0" smtClean="0"/>
          </a:p>
          <a:p>
            <a:pPr marL="114300" indent="0" algn="just">
              <a:buNone/>
            </a:pPr>
            <a:r>
              <a:rPr lang="es-MX" i="1" dirty="0" smtClean="0"/>
              <a:t>padre de la computación y </a:t>
            </a:r>
            <a:endParaRPr lang="es-MX" i="1" dirty="0" smtClean="0"/>
          </a:p>
          <a:p>
            <a:pPr marL="114300" indent="0" algn="just">
              <a:buNone/>
            </a:pPr>
            <a:r>
              <a:rPr lang="es-MX" i="1" dirty="0" smtClean="0"/>
              <a:t>cofundador del laboratorio</a:t>
            </a:r>
            <a:endParaRPr lang="es-MX" i="1" dirty="0" smtClean="0"/>
          </a:p>
          <a:p>
            <a:pPr marL="114300" indent="0" algn="just">
              <a:buNone/>
            </a:pPr>
            <a:r>
              <a:rPr lang="es-MX" i="1" dirty="0" smtClean="0"/>
              <a:t> de </a:t>
            </a:r>
            <a:r>
              <a:rPr lang="es-MX" i="1" dirty="0" smtClean="0">
                <a:hlinkClick r:id="rId1" tooltip="Inteligencia artificial"/>
              </a:rPr>
              <a:t>inteligencia artificial</a:t>
            </a:r>
            <a:r>
              <a:rPr lang="es-MX" i="1" dirty="0" smtClean="0"/>
              <a:t> del MIT</a:t>
            </a:r>
            <a:endParaRPr lang="en-US" i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985" y="3705701"/>
            <a:ext cx="1351121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14338" name="Picture 2" descr="G:\Pictures\gags-remix\6368247_460s.jpg"/>
          <p:cNvPicPr>
            <a:picLocks noChangeAspect="1" noChangeArrowheads="1"/>
          </p:cNvPicPr>
          <p:nvPr/>
        </p:nvPicPr>
        <p:blipFill>
          <a:blip r:embed="rId1"/>
          <a:srcRect b="6967"/>
          <a:stretch>
            <a:fillRect/>
          </a:stretch>
        </p:blipFill>
        <p:spPr bwMode="auto">
          <a:xfrm>
            <a:off x="1752925" y="0"/>
            <a:ext cx="5605157" cy="5143500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2536017" y="0"/>
            <a:ext cx="4018387" cy="118872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>
            <a:spAutoFit/>
          </a:bodyPr>
          <a:lstStyle/>
          <a:p>
            <a:pPr lvl="1" algn="just"/>
            <a:r>
              <a:rPr lang="es-MX" sz="3600" dirty="0" smtClean="0"/>
              <a:t>Pensar vs. actuar</a:t>
            </a: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64447" y="0"/>
            <a:ext cx="6172200" cy="642924"/>
          </a:xfrm>
        </p:spPr>
        <p:txBody>
          <a:bodyPr>
            <a:normAutofit/>
          </a:bodyPr>
          <a:lstStyle/>
          <a:p>
            <a:r>
              <a:rPr lang="es-MX" dirty="0" smtClean="0"/>
              <a:t>Cuestionar los consejos del Nobel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267266" name="Picture 2" descr="http://farm5.static.flickr.com/4031/4684774209_77b0975eb1_b.jpg"/>
          <p:cNvPicPr>
            <a:picLocks noChangeAspect="1" noChangeArrowheads="1"/>
          </p:cNvPicPr>
          <p:nvPr/>
        </p:nvPicPr>
        <p:blipFill>
          <a:blip r:embed="rId1"/>
          <a:srcRect l="9000" t="6882" r="7500" b="6882"/>
          <a:stretch>
            <a:fillRect/>
          </a:stretch>
        </p:blipFill>
        <p:spPr bwMode="auto">
          <a:xfrm>
            <a:off x="1143000" y="512685"/>
            <a:ext cx="3429000" cy="4630815"/>
          </a:xfrm>
          <a:prstGeom prst="rect">
            <a:avLst/>
          </a:prstGeom>
          <a:noFill/>
        </p:spPr>
      </p:pic>
      <p:pic>
        <p:nvPicPr>
          <p:cNvPr id="267268" name="Picture 4" descr="http://www.oxpal.com/wp-content/uploads/2010/04/feynman_wolfram01_bi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5579" y="1118084"/>
            <a:ext cx="3375422" cy="3071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10869" y="0"/>
            <a:ext cx="6172200" cy="857250"/>
          </a:xfrm>
        </p:spPr>
        <p:txBody>
          <a:bodyPr/>
          <a:lstStyle/>
          <a:p>
            <a:r>
              <a:rPr lang="es-MX" dirty="0" smtClean="0">
                <a:solidFill>
                  <a:schemeClr val="bg1"/>
                </a:solidFill>
              </a:rPr>
              <a:t>Proyectos reales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/>
          <p:nvPr/>
        </p:nvSpPr>
        <p:spPr>
          <a:xfrm>
            <a:off x="1143000" y="107139"/>
            <a:ext cx="6858000" cy="7166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Pregunta</a:t>
            </a:r>
            <a:r>
              <a:rPr kumimoji="0" lang="en-US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sz="3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¿</a:t>
            </a:r>
            <a:r>
              <a:rPr kumimoji="0" lang="en-US" sz="33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Calidad</a:t>
            </a:r>
            <a:r>
              <a:rPr kumimoji="0" lang="en-US" sz="3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 </a:t>
            </a:r>
            <a:r>
              <a:rPr kumimoji="0" lang="en-US" sz="33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Cantidad</a:t>
            </a:r>
            <a:r>
              <a:rPr kumimoji="0" lang="en-US" sz="3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http://yucataninternet.com/web/uploads/imagen_c8b6a4418fd875889b0384dc43439296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25183" y="803660"/>
            <a:ext cx="5893635" cy="3948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ctr"/>
          <a:p>
            <a:r>
              <a:rPr lang="zh-CN" altLang="es-MX"/>
              <a:t>Calificaciones y problemas cerrados</a:t>
            </a:r>
            <a:endParaRPr lang="zh-CN" altLang="es-MX"/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/>
        <p:txBody>
          <a:bodyPr wrap="square" lIns="0" tIns="19203" rIns="0" bIns="0" anchor="t"/>
          <a:p>
            <a:r>
              <a:rPr lang="zh-CN" altLang="es-MX"/>
              <a:t>Sacar 10 significa que la persona es muy buena siguiendo órdenes</a:t>
            </a:r>
            <a:endParaRPr lang="zh-CN" altLang="es-MX"/>
          </a:p>
          <a:p>
            <a:endParaRPr lang="zh-CN" altLang="es-MX"/>
          </a:p>
          <a:p>
            <a:r>
              <a:rPr lang="zh-CN" altLang="es-MX"/>
              <a:t>Hay problemas cerrados y abiertos: los segundos son usualmente mejor pagados en el mundo real</a:t>
            </a:r>
            <a:endParaRPr lang="zh-CN" altLang="es-MX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itle 6144"/>
          <p:cNvSpPr>
            <a:spLocks noGrp="1"/>
          </p:cNvSpPr>
          <p:nvPr>
            <p:ph type="title"/>
          </p:nvPr>
        </p:nvSpPr>
        <p:spPr>
          <a:xfrm>
            <a:off x="1485036" y="205222"/>
            <a:ext cx="6171768" cy="858690"/>
          </a:xfrm>
        </p:spPr>
        <p:txBody>
          <a:bodyPr wrap="square" lIns="0" tIns="26403" rIns="0" bIns="0" anchor="ctr"/>
          <a:p>
            <a:r>
              <a:rPr lang="zh-CN" altLang="en-US"/>
              <a:t>sobre calificaciones y éxito</a:t>
            </a:r>
            <a:endParaRPr lang="zh-CN" altLang="en-US"/>
          </a:p>
        </p:txBody>
      </p:sp>
      <p:pic>
        <p:nvPicPr>
          <p:cNvPr id="11266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0736" y="1101716"/>
            <a:ext cx="4973923" cy="3735032"/>
          </a:xfr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Title 8192"/>
          <p:cNvSpPr>
            <a:spLocks noGrp="1"/>
          </p:cNvSpPr>
          <p:nvPr>
            <p:ph type="title"/>
          </p:nvPr>
        </p:nvSpPr>
        <p:spPr>
          <a:xfrm>
            <a:off x="1485036" y="205222"/>
            <a:ext cx="6171768" cy="858690"/>
          </a:xfrm>
        </p:spPr>
        <p:txBody>
          <a:bodyPr wrap="square" lIns="0" tIns="26403" rIns="0" bIns="0" anchor="ctr"/>
          <a:p>
            <a:r>
              <a:rPr lang="zh-CN" altLang="en-US"/>
              <a:t>Pensamiento crítico</a:t>
            </a:r>
            <a:endParaRPr lang="zh-CN" altLang="en-US"/>
          </a:p>
        </p:txBody>
      </p:sp>
      <p:pic>
        <p:nvPicPr>
          <p:cNvPr id="13314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0041" y="1203246"/>
            <a:ext cx="2261757" cy="3394797"/>
          </a:xfr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itle 4096"/>
          <p:cNvSpPr>
            <a:spLocks noGrp="1"/>
          </p:cNvSpPr>
          <p:nvPr>
            <p:ph type="title"/>
          </p:nvPr>
        </p:nvSpPr>
        <p:spPr>
          <a:xfrm>
            <a:off x="1485036" y="205222"/>
            <a:ext cx="6171768" cy="858690"/>
          </a:xfrm>
        </p:spPr>
        <p:txBody>
          <a:bodyPr wrap="square" lIns="0" tIns="26403" rIns="0" bIns="0" anchor="ctr"/>
          <a:p>
            <a:r>
              <a:rPr lang="zh-CN" altLang="en-US"/>
              <a:t>Autonomía</a:t>
            </a:r>
            <a:endParaRPr lang="zh-CN" altLang="en-US"/>
          </a:p>
        </p:txBody>
      </p:sp>
      <p:sp>
        <p:nvSpPr>
          <p:cNvPr id="6146" name="Text Placeholder 4097"/>
          <p:cNvSpPr>
            <a:spLocks noGrp="1"/>
          </p:cNvSpPr>
          <p:nvPr>
            <p:ph idx="1"/>
          </p:nvPr>
        </p:nvSpPr>
        <p:spPr>
          <a:xfrm>
            <a:off x="1485036" y="1203246"/>
            <a:ext cx="6171768" cy="3394797"/>
          </a:xfrm>
        </p:spPr>
        <p:txBody>
          <a:bodyPr wrap="square" lIns="0" tIns="19203" rIns="0" bIns="0" anchor="t"/>
          <a:p/>
        </p:txBody>
      </p:sp>
      <p:pic>
        <p:nvPicPr>
          <p:cNvPr id="6147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3741" y="1193526"/>
            <a:ext cx="5631711" cy="307400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comienza con una pregunta</a:t>
            </a:r>
          </a:p>
        </p:txBody>
      </p:sp>
      <p:sp>
        <p:nvSpPr>
          <p:cNvPr id="107" name="Google Shape;107;p28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La preguntas son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parte del método científico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y se derivan de nuestras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observaciones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</a:t>
            </a:r>
            <a:endParaRPr sz="15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Antes de formular cualquier hipótesis, es necesario tener una buena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descripción de nuestros datos</a:t>
            </a:r>
            <a:r>
              <a:rPr lang="en-GB" sz="15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 </a:t>
            </a:r>
            <a:endParaRPr sz="15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Una pregunta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bien formulada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puede ser la diferencia entre perder el tiempo y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adquirir 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mucho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valor de nuestros datos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</a:t>
            </a:r>
            <a:endParaRPr sz="15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08" name="Google Shape;108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7200" y="1143063"/>
            <a:ext cx="3809825" cy="2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características debe cumplir?</a:t>
            </a:r>
          </a:p>
        </p:txBody>
      </p:sp>
      <p:sp>
        <p:nvSpPr>
          <p:cNvPr id="114" name="Google Shape;114;p29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Debe ser del interés de tu audiencia, pero más importante, debe ser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relevante para ti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</a:t>
            </a:r>
            <a:endParaRPr sz="1500">
              <a:solidFill>
                <a:srgbClr val="FFFFFF"/>
              </a:solidFill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 preferencia,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 no haya sido respondida anteriormente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en otro análisis o estudio.</a:t>
            </a:r>
            <a:endParaRPr sz="15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Debe encontrarse dentro de un marco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razonable/probable</a:t>
            </a:r>
            <a:endParaRPr sz="1500"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Debe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poder ser respondida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con los datos con los que cuentas.</a:t>
            </a:r>
            <a:endParaRPr sz="1500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Debe ser </a:t>
            </a:r>
            <a:r>
              <a:rPr lang="en-GB" sz="1500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específica</a:t>
            </a:r>
            <a:r>
              <a:rPr lang="en-GB" sz="1500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</a:t>
            </a:r>
            <a:endParaRPr sz="1500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7200" y="1143063"/>
            <a:ext cx="3809825" cy="2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Estadística descriptiva VS inferencial</a:t>
            </a:r>
          </a:p>
        </p:txBody>
      </p:sp>
      <p:pic>
        <p:nvPicPr>
          <p:cNvPr id="121" name="Google Shape;121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5900" y="972899"/>
            <a:ext cx="7992198" cy="36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4572080" y="-19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</a:t>
            </a:r>
          </a:p>
        </p:txBody>
      </p:sp>
      <p:sp>
        <p:nvSpPr>
          <p:cNvPr id="127" name="Google Shape;127;p31"/>
          <p:cNvSpPr txBox="1"/>
          <p:nvPr>
            <p:ph type="body" idx="1"/>
          </p:nvPr>
        </p:nvSpPr>
        <p:spPr>
          <a:xfrm>
            <a:off x="4572635" y="635"/>
            <a:ext cx="3852545" cy="5158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Estamos analizando un estudio de </a:t>
            </a:r>
            <a:r>
              <a:rPr lang="en-GB" sz="1300">
                <a:solidFill>
                  <a:srgbClr val="FFFFFF"/>
                </a:solidFill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personas que llevaron una dieta saludable durante 6 meses</a:t>
            </a: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 </a:t>
            </a:r>
            <a:endParaRPr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80604020202020204" charset="0"/>
              <a:buNone/>
            </a:pP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En los datos puedes encontrar columnas que contienen medidas de sus </a:t>
            </a:r>
            <a:r>
              <a:rPr lang="en-GB" sz="1300">
                <a:solidFill>
                  <a:srgbClr val="FFFFFF"/>
                </a:solidFill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niveles de colesterol, triglicéridos</a:t>
            </a: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y un porcentaje en el </a:t>
            </a:r>
            <a:r>
              <a:rPr lang="en-GB" sz="1300">
                <a:solidFill>
                  <a:srgbClr val="FFFFFF"/>
                </a:solidFill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riesgo de tener una enfermedad cardiovascular en 5 años</a:t>
            </a: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. Además, hay </a:t>
            </a:r>
            <a:r>
              <a:rPr lang="en-GB" sz="1300">
                <a:solidFill>
                  <a:srgbClr val="FFFFFF"/>
                </a:solidFill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columnas</a:t>
            </a: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de nombre, sexo, edad, la frecuencia de ingestión de los alimentos y la fecha en que fueron tomadas las medidas (una medida antes de la dieta y las demás en cada mes durante la dieta).</a:t>
            </a:r>
            <a:endParaRPr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28" name="Google Shape;12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</a:t>
            </a:r>
          </a:p>
        </p:txBody>
      </p:sp>
      <p:sp>
        <p:nvSpPr>
          <p:cNvPr id="134" name="Google Shape;134;p32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Pregunta muy </a:t>
            </a:r>
            <a:r>
              <a:rPr lang="en-GB" sz="1300" b="1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general</a:t>
            </a: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</a:t>
            </a: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¿Hay menor riesgo de tener enfermedades cardiovasculares si comemos sanamente?</a:t>
            </a:r>
            <a:endParaRPr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35" name="Google Shape;135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</a:t>
            </a:r>
          </a:p>
        </p:txBody>
      </p:sp>
      <p:sp>
        <p:nvSpPr>
          <p:cNvPr id="141" name="Google Shape;141;p33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Pregunta de un caso en </a:t>
            </a:r>
            <a:r>
              <a:rPr lang="en-GB" sz="1300" b="1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particular</a:t>
            </a: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</a:t>
            </a: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Si soy mujer, ¿comer 5 frutas al día durante 2 meses, reduce mi riesgo de tener una enfermedad cardiovascular?</a:t>
            </a:r>
            <a:endParaRPr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42" name="Google Shape;142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</a:t>
            </a:r>
          </a:p>
        </p:txBody>
      </p:sp>
      <p:sp>
        <p:nvSpPr>
          <p:cNvPr id="148" name="Google Shape;148;p34"/>
          <p:cNvSpPr txBox="1"/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Pregunta de un caso en particular buscando un </a:t>
            </a:r>
            <a:r>
              <a:rPr lang="en-GB" sz="1300" b="1">
                <a:highlight>
                  <a:srgbClr val="8E7CC3"/>
                </a:highlight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resultado específico</a:t>
            </a:r>
            <a:r>
              <a:rPr lang="en-GB" sz="1300" b="1"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</a:t>
            </a: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Si hay una correlación negativa entre la ingesta de frutas y el riesgo. ¿Qué cantidad de frutas debo de comer al día para reducir el riesgo de enfermedad cardiovascular en un 2%?</a:t>
            </a:r>
            <a:endParaRPr sz="1300">
              <a:solidFill>
                <a:srgbClr val="FFFFFF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  <a:highlight>
                <a:srgbClr val="8E7CC3"/>
              </a:highlight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pic>
        <p:nvPicPr>
          <p:cNvPr id="149" name="Google Shape;149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1140900" y="526350"/>
            <a:ext cx="6862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"Es mucho mejor una respuesta aproximada a la pregunta correcta, que a menudo es vaga, que una respuesta exacta a la pregunta incorrecta, que siempre puede ser precisa"</a:t>
            </a:r>
            <a:r>
              <a:rPr lang="en-GB" sz="1350" b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. - </a:t>
            </a:r>
            <a:r>
              <a:rPr lang="en-GB" sz="1350" b="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"/>
              </a:rPr>
              <a:t>John W. Tukey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/>
        </p:nvSpPr>
        <p:spPr>
          <a:xfrm>
            <a:off x="968400" y="1094100"/>
            <a:ext cx="7207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</a:rPr>
              <a:t>Listo. Ya tenemos nuestra pregunta bien planteada.</a:t>
            </a:r>
            <a:endParaRPr sz="3600">
              <a:solidFill>
                <a:srgbClr val="B4A7D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8E7CC3"/>
                </a:solidFill>
                <a:latin typeface="Nunito"/>
                <a:ea typeface="Nunito"/>
                <a:cs typeface="Nunito"/>
                <a:sym typeface="Nunito"/>
              </a:rPr>
              <a:t>Ahora nos toca preparar los datos.</a:t>
            </a:r>
            <a:endParaRPr sz="3600" b="1">
              <a:solidFill>
                <a:srgbClr val="8E7CC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itle 5120"/>
          <p:cNvSpPr>
            <a:spLocks noGrp="1"/>
          </p:cNvSpPr>
          <p:nvPr>
            <p:ph type="title"/>
          </p:nvPr>
        </p:nvSpPr>
        <p:spPr>
          <a:xfrm>
            <a:off x="1509879" y="0"/>
            <a:ext cx="6171768" cy="858690"/>
          </a:xfrm>
        </p:spPr>
        <p:txBody>
          <a:bodyPr wrap="square" lIns="0" tIns="26403" rIns="0" bIns="0" anchor="ctr"/>
          <a:p>
            <a:r>
              <a:rPr lang="zh-CN" altLang="en-US"/>
              <a:t>ciencia y sesgos cognitivos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819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32" y="520615"/>
            <a:ext cx="5834773" cy="4606684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Tipos de datos (en términos de información)</a:t>
            </a:r>
          </a:p>
        </p:txBody>
      </p:sp>
      <p:pic>
        <p:nvPicPr>
          <p:cNvPr id="165" name="Google Shape;165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0350" y="1025176"/>
            <a:ext cx="7803300" cy="35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482225" y="442150"/>
            <a:ext cx="82026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Proceso: filtrar, agrupar, colapsar</a:t>
            </a:r>
            <a:endParaRPr sz="2300"/>
          </a:p>
        </p:txBody>
      </p:sp>
      <p:sp>
        <p:nvSpPr>
          <p:cNvPr id="171" name="Google Shape;171;p38"/>
          <p:cNvSpPr txBox="1"/>
          <p:nvPr/>
        </p:nvSpPr>
        <p:spPr>
          <a:xfrm>
            <a:off x="482225" y="1600350"/>
            <a:ext cx="8202600" cy="1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-GB" sz="1800" b="1">
                <a:latin typeface="Nunito"/>
                <a:ea typeface="Nunito"/>
                <a:cs typeface="Nunito"/>
                <a:sym typeface="Nunito"/>
              </a:rPr>
              <a:t>Filtra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: Plantéate un caso particular (datos de un año específico)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-GB" sz="1800" b="1">
                <a:latin typeface="Nunito"/>
                <a:ea typeface="Nunito"/>
                <a:cs typeface="Nunito"/>
                <a:sym typeface="Nunito"/>
              </a:rPr>
              <a:t>Agrupa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: Piensa en una o varias categorías que te permitan agrupar tus datos (género, edad, localidad, etc)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n-GB" sz="1800" b="1">
                <a:latin typeface="Nunito"/>
                <a:ea typeface="Nunito"/>
                <a:cs typeface="Nunito"/>
                <a:sym typeface="Nunito"/>
              </a:rPr>
              <a:t>Colapsa</a:t>
            </a: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: Piensa en un factor medible que afecte a todos los grupos, una columna númerica de preferencia (total, sumatoria, porcentaje, promedio, etc)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/>
        </p:nvSpPr>
        <p:spPr>
          <a:xfrm>
            <a:off x="2168700" y="263275"/>
            <a:ext cx="48066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Actividad</a:t>
            </a:r>
            <a:endParaRPr sz="3600"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 txBox="1"/>
          <p:nvPr/>
        </p:nvSpPr>
        <p:spPr>
          <a:xfrm>
            <a:off x="1578600" y="928075"/>
            <a:ext cx="5837400" cy="30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Vamos a separarnos en equipos y a generar 5 preguntas por equipo acerca del reto de Klustera.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Cada pregunta irá acompañada de la descripción de los 3 pasos para responderla (filtrar, agrupar, colapsar)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Ejemplo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¿Hay más personas etiquetadas como visitante en fin de semana?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Filtrar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Obtener los registros en días sábado y domingo (day_tz)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Agrupar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Visitantes y no visitantes (visitor)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Colapsar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: Contar cuántos registros hay en cada grupo (count)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Content Placeholder 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0200" y="124213"/>
            <a:ext cx="3945654" cy="4836748"/>
          </a:xfr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5" name="Picture 1" descr="D:\Dropbox\cobay-2013\71810_4594609220807_556825851_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0" y="0"/>
            <a:ext cx="6858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3000" y="375032"/>
            <a:ext cx="6858000" cy="60389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MX" sz="3000" dirty="0" smtClean="0"/>
              <a:t>La gente tiene aprendizajes distintos</a:t>
            </a:r>
            <a:endParaRPr lang="es-MX" sz="3000" dirty="0" smtClean="0"/>
          </a:p>
          <a:p>
            <a:pPr algn="just"/>
            <a:endParaRPr lang="es-MX" sz="2400" dirty="0" smtClean="0"/>
          </a:p>
          <a:p>
            <a:pPr algn="just"/>
            <a:endParaRPr lang="es-MX" sz="2400" dirty="0"/>
          </a:p>
          <a:p>
            <a:pPr algn="just"/>
            <a:endParaRPr lang="es-MX" sz="2400" dirty="0" smtClean="0"/>
          </a:p>
          <a:p>
            <a:pPr algn="just"/>
            <a:endParaRPr lang="es-MX" sz="2400" dirty="0" smtClean="0"/>
          </a:p>
          <a:p>
            <a:pPr algn="just"/>
            <a:endParaRPr lang="es-MX" sz="240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8" y="1017974"/>
            <a:ext cx="5465007" cy="398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 descr="http://4.bp.blogspot.com/-hK_b68pxXhs/UEmXl6ZCVlI/AAAAAAAAGmQ/30tZEfu3RmI/s1600/goats-trees-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3001" y="375032"/>
            <a:ext cx="6858000" cy="45291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Teorema de </a:t>
            </a:r>
            <a:r>
              <a:rPr lang="es-MX" dirty="0" err="1" smtClean="0"/>
              <a:t>incompletitud</a:t>
            </a:r>
            <a:r>
              <a:rPr lang="es-MX" dirty="0" smtClean="0"/>
              <a:t> de </a:t>
            </a:r>
            <a:r>
              <a:rPr lang="es-MX" b="1" dirty="0" err="1" smtClean="0"/>
              <a:t>Gödel</a:t>
            </a:r>
            <a:endParaRPr lang="es-MX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146436" name="Picture 4" descr="http://www.100ciaquimica.net/images/biografias/ima1/godel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50331" y="1125131"/>
            <a:ext cx="3557588" cy="2528888"/>
          </a:xfrm>
          <a:prstGeom prst="rect">
            <a:avLst/>
          </a:prstGeom>
          <a:noFill/>
        </p:spPr>
      </p:pic>
      <p:sp>
        <p:nvSpPr>
          <p:cNvPr id="7" name="1 Título"/>
          <p:cNvSpPr txBox="1"/>
          <p:nvPr/>
        </p:nvSpPr>
        <p:spPr>
          <a:xfrm>
            <a:off x="1464447" y="3911213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7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MX" sz="3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Todo sistema formal es incompleto y es imposible de probar su consistencia</a:t>
            </a:r>
            <a:endParaRPr kumimoji="0" lang="es-MX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x-none" altLang="es-MX" sz="2700" dirty="0" smtClean="0"/>
              <a:t>Primeros principios vs Analogías: </a:t>
            </a:r>
            <a:r>
              <a:rPr lang="es-MX" sz="2700" dirty="0" smtClean="0"/>
              <a:t>Haciendo comparaciones y aplicando el conocimiento científico: Fractales</a:t>
            </a:r>
            <a:endParaRPr lang="es-MX" sz="27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5935" y="1597660"/>
            <a:ext cx="7952105" cy="438150"/>
          </a:xfrm>
        </p:spPr>
        <p:txBody>
          <a:bodyPr>
            <a:normAutofit fontScale="50000"/>
          </a:bodyPr>
          <a:lstStyle/>
          <a:p>
            <a:pPr algn="just">
              <a:buNone/>
            </a:pPr>
            <a:r>
              <a:rPr lang="es-MX" sz="2400" dirty="0" smtClean="0"/>
              <a:t>	Hallar una buena analogía puede ser difícil, pero hay maneras de mejorarla.</a:t>
            </a:r>
            <a:endParaRPr lang="es-MX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12C2-D48B-40CD-81EF-A1BD40E57150}" type="slidenum">
              <a:rPr lang="en-US" sz="1050" smtClean="0"/>
            </a:fld>
            <a:endParaRPr lang="en-US" sz="1050"/>
          </a:p>
        </p:txBody>
      </p:sp>
      <p:pic>
        <p:nvPicPr>
          <p:cNvPr id="18434" name="Picture 2" descr="http://fullinsight.com/wp-content/uploads/FRACTAL-TREE-TUMB.jpg"/>
          <p:cNvPicPr>
            <a:picLocks noChangeAspect="1" noChangeArrowheads="1"/>
          </p:cNvPicPr>
          <p:nvPr/>
        </p:nvPicPr>
        <p:blipFill>
          <a:blip r:embed="rId1"/>
          <a:srcRect l="17296" t="3780" r="14894"/>
          <a:stretch>
            <a:fillRect/>
          </a:stretch>
        </p:blipFill>
        <p:spPr bwMode="auto">
          <a:xfrm>
            <a:off x="1160213" y="2303858"/>
            <a:ext cx="3704130" cy="2672687"/>
          </a:xfrm>
          <a:prstGeom prst="rect">
            <a:avLst/>
          </a:prstGeom>
          <a:noFill/>
        </p:spPr>
      </p:pic>
      <p:pic>
        <p:nvPicPr>
          <p:cNvPr id="83970" name="Picture 2" descr="http://3.bp.blogspot.com/-32ET4lNOBFI/UQAntmsMOBI/AAAAAAAAA9g/14tzGZRP1vY/s1600/romanescu.jpg"/>
          <p:cNvPicPr>
            <a:picLocks noChangeAspect="1" noChangeArrowheads="1"/>
          </p:cNvPicPr>
          <p:nvPr/>
        </p:nvPicPr>
        <p:blipFill>
          <a:blip r:embed="rId2"/>
          <a:srcRect l="6614" r="5669"/>
          <a:stretch>
            <a:fillRect/>
          </a:stretch>
        </p:blipFill>
        <p:spPr bwMode="auto">
          <a:xfrm>
            <a:off x="4839893" y="2104602"/>
            <a:ext cx="3161108" cy="28649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4153</Words>
  <Application>Kingsoft Office WPP</Application>
  <PresentationFormat/>
  <Paragraphs>144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Arial </vt:lpstr>
      <vt:lpstr>宋体 </vt:lpstr>
      <vt:lpstr>DejaVu Sans</vt:lpstr>
      <vt:lpstr>Dev F</vt:lpstr>
      <vt:lpstr>PowerPoint 演示文稿</vt:lpstr>
      <vt:lpstr>Pensamiento crítico</vt:lpstr>
      <vt:lpstr>ciencia y sesgos cognitivos </vt:lpstr>
      <vt:lpstr>PowerPoint 演示文稿</vt:lpstr>
      <vt:lpstr>PowerPoint 演示文稿</vt:lpstr>
      <vt:lpstr>PowerPoint 演示文稿</vt:lpstr>
      <vt:lpstr>PowerPoint 演示文稿</vt:lpstr>
      <vt:lpstr>Teorema de incompletitud de Gödel</vt:lpstr>
      <vt:lpstr>Haciendo comparaciones y aplicando el conocimiento científico: Fractales</vt:lpstr>
      <vt:lpstr>Problema 1: foco y filamento roto </vt:lpstr>
      <vt:lpstr>Creatividad</vt:lpstr>
      <vt:lpstr>PowerPoint 演示文稿</vt:lpstr>
      <vt:lpstr>PowerPoint 演示文稿</vt:lpstr>
      <vt:lpstr>PowerPoint 演示文稿</vt:lpstr>
      <vt:lpstr>PowerPoint 演示文稿</vt:lpstr>
      <vt:lpstr>Cuestionar los consejos del Nobel </vt:lpstr>
      <vt:lpstr>Proyectos reales</vt:lpstr>
      <vt:lpstr>Calificaciones y problemas cerrados</vt:lpstr>
      <vt:lpstr>sobre calificaciones y éxito</vt:lpstr>
      <vt:lpstr>Autonomía</vt:lpstr>
      <vt:lpstr>Todo comienza con una pregunta</vt:lpstr>
      <vt:lpstr>¿Qué características debe cumplir?</vt:lpstr>
      <vt:lpstr>Estadística descriptiva VS inferencial</vt:lpstr>
      <vt:lpstr>Ejemplo</vt:lpstr>
      <vt:lpstr>Ejemplo</vt:lpstr>
      <vt:lpstr>Ejemplo</vt:lpstr>
      <vt:lpstr>Ejemplo</vt:lpstr>
      <vt:lpstr>"Es mucho mejor una respuesta aproximada a la pregunta correcta, que a menudo es vaga, que una respuesta exacta a la pregunta incorrecta, que siempre puede ser precisa". - John W. Tukey</vt:lpstr>
      <vt:lpstr>PowerPoint 演示文稿</vt:lpstr>
      <vt:lpstr>Tipos de datos (en términos de información)</vt:lpstr>
      <vt:lpstr>Proceso: filtrar, agrupar, colapsar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juan</cp:lastModifiedBy>
  <cp:revision>4</cp:revision>
  <dcterms:created xsi:type="dcterms:W3CDTF">2021-05-19T16:31:02Z</dcterms:created>
  <dcterms:modified xsi:type="dcterms:W3CDTF">2021-05-19T16:31:02Z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2058-10.1.0.5707</vt:lpwstr>
  </property>
</Properties>
</file>